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8" d="100"/>
          <a:sy n="78" d="100"/>
        </p:scale>
        <p:origin x="43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.emf"/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1F81634-593A-4D5B-ADD7-B799CF0FC8CA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6973144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1634-593A-4D5B-ADD7-B799CF0FC8CA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419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1634-593A-4D5B-ADD7-B799CF0FC8CA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718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1634-593A-4D5B-ADD7-B799CF0FC8CA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032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F81634-593A-4D5B-ADD7-B799CF0FC8CA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0738490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1634-593A-4D5B-ADD7-B799CF0FC8CA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752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1634-593A-4D5B-ADD7-B799CF0FC8CA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078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1634-593A-4D5B-ADD7-B799CF0FC8CA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204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1634-593A-4D5B-ADD7-B799CF0FC8CA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491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F81634-593A-4D5B-ADD7-B799CF0FC8CA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30030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F81634-593A-4D5B-ADD7-B799CF0FC8CA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7801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D1F81634-593A-4D5B-ADD7-B799CF0FC8CA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89051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package" Target="../embeddings/Microsoft_Excel_Worksheet.xlsx"/><Relationship Id="rId7" Type="http://schemas.openxmlformats.org/officeDocument/2006/relationships/package" Target="../embeddings/Microsoft_Excel_Worksheet1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emf"/><Relationship Id="rId5" Type="http://schemas.openxmlformats.org/officeDocument/2006/relationships/package" Target="../embeddings/Microsoft_Excel_Worksheet11.xlsx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package" Target="../embeddings/Microsoft_Excel_Worksheet.xlsx"/><Relationship Id="rId7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Excel_Worksheet1.xlsx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package" Target="../embeddings/Microsoft_Excel_Worksheet3.xlsx"/><Relationship Id="rId7" Type="http://schemas.openxmlformats.org/officeDocument/2006/relationships/package" Target="../embeddings/Microsoft_Excel_Worksheet5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package" Target="../embeddings/Microsoft_Excel_Worksheet4.xlsx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package" Target="../embeddings/Microsoft_Excel_Worksheet6.xlsx"/><Relationship Id="rId7" Type="http://schemas.openxmlformats.org/officeDocument/2006/relationships/package" Target="../embeddings/Microsoft_Excel_Worksheet8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emf"/><Relationship Id="rId5" Type="http://schemas.openxmlformats.org/officeDocument/2006/relationships/package" Target="../embeddings/Microsoft_Excel_Worksheet7.xlsx"/><Relationship Id="rId4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package" Target="../embeddings/Microsoft_Excel_Worksheet9.xlsx"/><Relationship Id="rId7" Type="http://schemas.openxmlformats.org/officeDocument/2006/relationships/package" Target="../embeddings/Microsoft_Excel_Worksheet10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package" Target="../embeddings/Microsoft_Excel_Worksheet.xlsx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98950-53E9-414A-AF8E-6BBFF203CA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Aggregation in T-SQL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B6D3DB-E8A6-48AD-A431-4ADFB314A6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IS6030</a:t>
            </a:r>
          </a:p>
          <a:p>
            <a:r>
              <a:rPr lang="en-US"/>
              <a:t>Matt Risley</a:t>
            </a:r>
          </a:p>
        </p:txBody>
      </p:sp>
    </p:spTree>
    <p:extLst>
      <p:ext uri="{BB962C8B-B14F-4D97-AF65-F5344CB8AC3E}">
        <p14:creationId xmlns:p14="http://schemas.microsoft.com/office/powerpoint/2010/main" val="4168998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AA72A-0FF8-4992-9DA1-D994F6A73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49573"/>
            <a:ext cx="9601200" cy="1485900"/>
          </a:xfrm>
        </p:spPr>
        <p:txBody>
          <a:bodyPr/>
          <a:lstStyle/>
          <a:p>
            <a:r>
              <a:rPr lang="en-US" dirty="0"/>
              <a:t>GROUP BY </a:t>
            </a:r>
            <a:r>
              <a:rPr lang="en-US" sz="3600" dirty="0"/>
              <a:t>[</a:t>
            </a:r>
            <a:r>
              <a:rPr lang="en-US" sz="3600" i="1" dirty="0"/>
              <a:t>group-by-list</a:t>
            </a:r>
            <a:r>
              <a:rPr lang="en-US" sz="3600" dirty="0"/>
              <a:t>] HAVING [</a:t>
            </a:r>
            <a:r>
              <a:rPr lang="en-US" sz="3600" i="1" dirty="0"/>
              <a:t>logic</a:t>
            </a:r>
            <a:r>
              <a:rPr lang="en-US" sz="3600" dirty="0"/>
              <a:t>]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332D4-5464-4679-AD43-572D199C4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007224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1D0C2529-AA42-4B3E-A96B-06357934B5C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9326878"/>
              </p:ext>
            </p:extLst>
          </p:nvPr>
        </p:nvGraphicFramePr>
        <p:xfrm>
          <a:off x="739417" y="2286000"/>
          <a:ext cx="3599434" cy="30147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Worksheet" r:id="rId3" imgW="3284185" imgH="2750733" progId="Excel.Sheet.12">
                  <p:embed/>
                </p:oleObj>
              </mc:Choice>
              <mc:Fallback>
                <p:oleObj name="Worksheet" r:id="rId3" imgW="3284185" imgH="2750733" progId="Excel.Shee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1D0C2529-AA42-4B3E-A96B-06357934B5C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39417" y="2286000"/>
                        <a:ext cx="3599434" cy="30147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98D52DDD-058B-4DB0-A552-E82B8D5E40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5001599"/>
              </p:ext>
            </p:extLst>
          </p:nvPr>
        </p:nvGraphicFramePr>
        <p:xfrm>
          <a:off x="4971034" y="2351960"/>
          <a:ext cx="7054255" cy="28828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Worksheet" r:id="rId5" imgW="6134135" imgH="2506830" progId="Excel.Sheet.12">
                  <p:embed/>
                </p:oleObj>
              </mc:Choice>
              <mc:Fallback>
                <p:oleObj name="Worksheet" r:id="rId5" imgW="6134135" imgH="250683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971034" y="2351960"/>
                        <a:ext cx="7054255" cy="28828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8C8FB8FC-0637-494F-8EC8-287299F505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8191717"/>
              </p:ext>
            </p:extLst>
          </p:nvPr>
        </p:nvGraphicFramePr>
        <p:xfrm>
          <a:off x="7509439" y="5950501"/>
          <a:ext cx="5019631" cy="3427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Worksheet" r:id="rId7" imgW="4015705" imgH="274178" progId="Excel.Sheet.12">
                  <p:embed/>
                </p:oleObj>
              </mc:Choice>
              <mc:Fallback>
                <p:oleObj name="Worksheet" r:id="rId7" imgW="4015705" imgH="27417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09439" y="5950501"/>
                        <a:ext cx="5019631" cy="3427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58DC5DA7-78C4-42EA-BD3E-7923E06DCCE3}"/>
              </a:ext>
            </a:extLst>
          </p:cNvPr>
          <p:cNvSpPr txBox="1"/>
          <p:nvPr/>
        </p:nvSpPr>
        <p:spPr>
          <a:xfrm>
            <a:off x="8826910" y="5579353"/>
            <a:ext cx="2145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Cannot use aliases!</a:t>
            </a:r>
          </a:p>
        </p:txBody>
      </p:sp>
    </p:spTree>
    <p:extLst>
      <p:ext uri="{BB962C8B-B14F-4D97-AF65-F5344CB8AC3E}">
        <p14:creationId xmlns:p14="http://schemas.microsoft.com/office/powerpoint/2010/main" val="2070800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AA72A-0FF8-4992-9DA1-D994F6A73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Aggregation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332D4-5464-4679-AD43-572D199C4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007224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F55C080-BA9B-4259-BF0C-E82A6010396F}"/>
              </a:ext>
            </a:extLst>
          </p:cNvPr>
          <p:cNvSpPr txBox="1">
            <a:spLocks/>
          </p:cNvSpPr>
          <p:nvPr/>
        </p:nvSpPr>
        <p:spPr>
          <a:xfrm>
            <a:off x="1524000" y="2438400"/>
            <a:ext cx="9601200" cy="4007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Aggregation is a fundamental analysis method.</a:t>
            </a:r>
          </a:p>
          <a:p>
            <a:pPr lvl="1"/>
            <a:r>
              <a:rPr lang="en-US" dirty="0"/>
              <a:t>How many loans were booked on the first of the month?</a:t>
            </a:r>
          </a:p>
          <a:p>
            <a:pPr lvl="1"/>
            <a:r>
              <a:rPr lang="en-US" dirty="0"/>
              <a:t>What percentage of loans were rejected per state?</a:t>
            </a:r>
          </a:p>
          <a:p>
            <a:r>
              <a:rPr lang="en-US" i="1" dirty="0"/>
              <a:t>Aggregation</a:t>
            </a:r>
            <a:r>
              <a:rPr lang="en-US" dirty="0"/>
              <a:t> </a:t>
            </a:r>
            <a:r>
              <a:rPr lang="en-US" i="1" dirty="0"/>
              <a:t>involves performing a function </a:t>
            </a:r>
            <a:r>
              <a:rPr lang="en-US" b="1" dirty="0"/>
              <a:t>over</a:t>
            </a:r>
            <a:r>
              <a:rPr lang="en-US" i="1" dirty="0"/>
              <a:t> data points that returns a single summary value.</a:t>
            </a:r>
          </a:p>
          <a:p>
            <a:pPr lvl="1"/>
            <a:r>
              <a:rPr lang="en-US" dirty="0"/>
              <a:t>SUM</a:t>
            </a:r>
          </a:p>
          <a:p>
            <a:pPr lvl="1"/>
            <a:r>
              <a:rPr lang="en-US" i="1" dirty="0"/>
              <a:t>AVG</a:t>
            </a:r>
          </a:p>
          <a:p>
            <a:pPr lvl="1"/>
            <a:r>
              <a:rPr lang="en-US" dirty="0"/>
              <a:t>MIN &amp; MAX</a:t>
            </a:r>
          </a:p>
          <a:p>
            <a:pPr lvl="1"/>
            <a:r>
              <a:rPr lang="en-US" i="1" dirty="0"/>
              <a:t>COUNT</a:t>
            </a:r>
          </a:p>
          <a:p>
            <a:pPr lvl="1"/>
            <a:r>
              <a:rPr lang="en-US" dirty="0"/>
              <a:t>MODE, MEDIAN</a:t>
            </a:r>
            <a:endParaRPr lang="en-US" i="1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917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AA72A-0FF8-4992-9DA1-D994F6A73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Aggregation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332D4-5464-4679-AD43-572D199C4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007224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F55C080-BA9B-4259-BF0C-E82A6010396F}"/>
              </a:ext>
            </a:extLst>
          </p:cNvPr>
          <p:cNvSpPr txBox="1">
            <a:spLocks/>
          </p:cNvSpPr>
          <p:nvPr/>
        </p:nvSpPr>
        <p:spPr>
          <a:xfrm>
            <a:off x="1524000" y="1974850"/>
            <a:ext cx="9601200" cy="44707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No grouping.</a:t>
            </a:r>
          </a:p>
          <a:p>
            <a:pPr lvl="1"/>
            <a:r>
              <a:rPr lang="en-US" dirty="0"/>
              <a:t>Function applied to a specified number of records.</a:t>
            </a:r>
          </a:p>
          <a:p>
            <a:pPr lvl="2"/>
            <a:r>
              <a:rPr lang="en-US" dirty="0"/>
              <a:t>How many rows (records) are in the table?</a:t>
            </a:r>
          </a:p>
          <a:p>
            <a:pPr lvl="2"/>
            <a:r>
              <a:rPr lang="en-US" dirty="0"/>
              <a:t>What is the sum of revenue for the month of October?</a:t>
            </a:r>
          </a:p>
          <a:p>
            <a:r>
              <a:rPr lang="en-US" dirty="0"/>
              <a:t>Grouping.</a:t>
            </a:r>
          </a:p>
          <a:p>
            <a:pPr lvl="1"/>
            <a:r>
              <a:rPr lang="en-US" dirty="0"/>
              <a:t>Function applied to a specified number of records for each specified group.</a:t>
            </a:r>
          </a:p>
          <a:p>
            <a:pPr lvl="2"/>
            <a:r>
              <a:rPr lang="en-US" dirty="0"/>
              <a:t>For all records in the table, how many records exist </a:t>
            </a:r>
            <a:r>
              <a:rPr lang="en-US" i="1" dirty="0"/>
              <a:t>for each </a:t>
            </a:r>
            <a:r>
              <a:rPr lang="en-US" dirty="0"/>
              <a:t>City?</a:t>
            </a:r>
          </a:p>
          <a:p>
            <a:pPr lvl="3"/>
            <a:r>
              <a:rPr lang="en-US" dirty="0"/>
              <a:t>City is the group by criterion.</a:t>
            </a:r>
          </a:p>
          <a:p>
            <a:pPr lvl="2"/>
            <a:r>
              <a:rPr lang="en-US" dirty="0"/>
              <a:t>For the month of October, what is the sum of revenue </a:t>
            </a:r>
            <a:r>
              <a:rPr lang="en-US" i="1" dirty="0"/>
              <a:t>for each </a:t>
            </a:r>
            <a:r>
              <a:rPr lang="en-US" dirty="0"/>
              <a:t>day?</a:t>
            </a:r>
          </a:p>
          <a:p>
            <a:pPr lvl="3"/>
            <a:r>
              <a:rPr lang="en-US" dirty="0"/>
              <a:t>Day is the group by criterion.</a:t>
            </a:r>
          </a:p>
          <a:p>
            <a:pPr lvl="3"/>
            <a:r>
              <a:rPr lang="en-US" dirty="0"/>
              <a:t>Month = October is the filtering (where) criterion.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645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AA72A-0FF8-4992-9DA1-D994F6A73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BY </a:t>
            </a:r>
            <a:r>
              <a:rPr lang="en-US" sz="3600" dirty="0"/>
              <a:t>[</a:t>
            </a:r>
            <a:r>
              <a:rPr lang="en-US" sz="3600" i="1" dirty="0"/>
              <a:t>group-by-list</a:t>
            </a:r>
            <a:r>
              <a:rPr lang="en-US" sz="3600" dirty="0"/>
              <a:t>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332D4-5464-4679-AD43-572D199C4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007224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F55C080-BA9B-4259-BF0C-E82A6010396F}"/>
              </a:ext>
            </a:extLst>
          </p:cNvPr>
          <p:cNvSpPr txBox="1">
            <a:spLocks/>
          </p:cNvSpPr>
          <p:nvPr/>
        </p:nvSpPr>
        <p:spPr>
          <a:xfrm>
            <a:off x="1524000" y="1974850"/>
            <a:ext cx="9601200" cy="44707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GROUP BY clause follows the WHERE clause. You can not use aliases.</a:t>
            </a:r>
          </a:p>
          <a:p>
            <a:r>
              <a:rPr lang="en-US" dirty="0"/>
              <a:t>GROUP BY clause specifies the items in the select list that represent the grouping criteria.</a:t>
            </a:r>
          </a:p>
          <a:p>
            <a:pPr lvl="1"/>
            <a:r>
              <a:rPr lang="en-US" dirty="0"/>
              <a:t>Can group by multiple items, separated by a comma.</a:t>
            </a:r>
          </a:p>
          <a:p>
            <a:pPr lvl="2"/>
            <a:r>
              <a:rPr lang="en-US" dirty="0"/>
              <a:t>Example: Group by vehicle make &amp; vehicle model.</a:t>
            </a:r>
          </a:p>
          <a:p>
            <a:pPr lvl="1"/>
            <a:r>
              <a:rPr lang="en-US" dirty="0"/>
              <a:t>Does not have to be a field name. It can be a manipulation of values for a field.</a:t>
            </a:r>
          </a:p>
          <a:p>
            <a:pPr lvl="2"/>
            <a:r>
              <a:rPr lang="en-US" dirty="0"/>
              <a:t>Example: Group by the year of a date field.</a:t>
            </a:r>
          </a:p>
          <a:p>
            <a:r>
              <a:rPr lang="en-US" dirty="0"/>
              <a:t>Aggregation with a GROUP BY returns the a number of records represented by all unique combinations of values for items in the GROUP BY list.</a:t>
            </a:r>
          </a:p>
          <a:p>
            <a:pPr lvl="1"/>
            <a:r>
              <a:rPr lang="en-US" dirty="0"/>
              <a:t>Example: If I group by the field </a:t>
            </a:r>
            <a:r>
              <a:rPr lang="en-US" i="0" dirty="0" err="1"/>
              <a:t>vehicle_make</a:t>
            </a:r>
            <a:r>
              <a:rPr lang="en-US" dirty="0"/>
              <a:t>, the number of records returned will be equal to the number of unique values for the field </a:t>
            </a:r>
            <a:r>
              <a:rPr lang="en-US" i="0" dirty="0" err="1"/>
              <a:t>vehicle_make</a:t>
            </a:r>
            <a:r>
              <a:rPr lang="en-US" i="0" dirty="0"/>
              <a:t>.</a:t>
            </a:r>
          </a:p>
          <a:p>
            <a:pPr lvl="2"/>
            <a:r>
              <a:rPr lang="en-US" dirty="0"/>
              <a:t>One record for each make: ACURA, JEEP, DODGE, FORD, MAZDA, JAGUAR, etc.</a:t>
            </a:r>
          </a:p>
          <a:p>
            <a:pPr lvl="2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021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AA72A-0FF8-4992-9DA1-D994F6A73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BY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332D4-5464-4679-AD43-572D199C4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787650"/>
            <a:ext cx="9601200" cy="4007224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F55C080-BA9B-4259-BF0C-E82A6010396F}"/>
              </a:ext>
            </a:extLst>
          </p:cNvPr>
          <p:cNvSpPr txBox="1">
            <a:spLocks/>
          </p:cNvSpPr>
          <p:nvPr/>
        </p:nvSpPr>
        <p:spPr>
          <a:xfrm>
            <a:off x="1219200" y="2308147"/>
            <a:ext cx="9601200" cy="44707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87552" lvl="2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FAE4618-C8D4-4030-8DEC-CFF9CD8B05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1153480"/>
              </p:ext>
            </p:extLst>
          </p:nvPr>
        </p:nvGraphicFramePr>
        <p:xfrm>
          <a:off x="700088" y="2499468"/>
          <a:ext cx="3941022" cy="3300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Worksheet" r:id="rId3" imgW="3284185" imgH="2750733" progId="Excel.Sheet.12">
                  <p:embed/>
                </p:oleObj>
              </mc:Choice>
              <mc:Fallback>
                <p:oleObj name="Worksheet" r:id="rId3" imgW="3284185" imgH="275073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00088" y="2499468"/>
                        <a:ext cx="3941022" cy="33008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5DAF93D5-6B72-46E1-89BF-640D67701610}"/>
              </a:ext>
            </a:extLst>
          </p:cNvPr>
          <p:cNvSpPr txBox="1"/>
          <p:nvPr/>
        </p:nvSpPr>
        <p:spPr>
          <a:xfrm>
            <a:off x="6172200" y="1504941"/>
            <a:ext cx="53895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Example #1:</a:t>
            </a:r>
          </a:p>
          <a:p>
            <a:r>
              <a:rPr lang="en-US" dirty="0"/>
              <a:t>Single aggregation grouped by single select item. 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4D3C3F2-A291-4498-A41B-400862C1E1A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4373132"/>
              </p:ext>
            </p:extLst>
          </p:nvPr>
        </p:nvGraphicFramePr>
        <p:xfrm>
          <a:off x="6019800" y="3454165"/>
          <a:ext cx="2240493" cy="1565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Worksheet" r:id="rId5" imgW="1493662" imgH="1043837" progId="Excel.Sheet.12">
                  <p:embed/>
                </p:oleObj>
              </mc:Choice>
              <mc:Fallback>
                <p:oleObj name="Worksheet" r:id="rId5" imgW="1493662" imgH="104383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19800" y="3454165"/>
                        <a:ext cx="2240493" cy="15657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66055EF8-B84B-4836-BE1F-4CA73AAD73E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0664556"/>
              </p:ext>
            </p:extLst>
          </p:nvPr>
        </p:nvGraphicFramePr>
        <p:xfrm>
          <a:off x="8866981" y="3595689"/>
          <a:ext cx="2445914" cy="1108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Worksheet" r:id="rId7" imgW="1630609" imgH="738958" progId="Excel.Sheet.12">
                  <p:embed/>
                </p:oleObj>
              </mc:Choice>
              <mc:Fallback>
                <p:oleObj name="Worksheet" r:id="rId7" imgW="1630609" imgH="73895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866981" y="3595689"/>
                        <a:ext cx="2445914" cy="1108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52096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AA72A-0FF8-4992-9DA1-D994F6A73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BY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332D4-5464-4679-AD43-572D199C4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787650"/>
            <a:ext cx="9601200" cy="4007224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F55C080-BA9B-4259-BF0C-E82A6010396F}"/>
              </a:ext>
            </a:extLst>
          </p:cNvPr>
          <p:cNvSpPr txBox="1">
            <a:spLocks/>
          </p:cNvSpPr>
          <p:nvPr/>
        </p:nvSpPr>
        <p:spPr>
          <a:xfrm>
            <a:off x="1219200" y="2308147"/>
            <a:ext cx="9601200" cy="44707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87552" lvl="2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FAE4618-C8D4-4030-8DEC-CFF9CD8B057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0088" y="2499468"/>
          <a:ext cx="3941022" cy="3300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Worksheet" r:id="rId3" imgW="3284185" imgH="2750733" progId="Excel.Sheet.12">
                  <p:embed/>
                </p:oleObj>
              </mc:Choice>
              <mc:Fallback>
                <p:oleObj name="Worksheet" r:id="rId3" imgW="3284185" imgH="2750733" progId="Excel.Sheet.12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DFAE4618-C8D4-4030-8DEC-CFF9CD8B057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00088" y="2499468"/>
                        <a:ext cx="3941022" cy="33008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5DAF93D5-6B72-46E1-89BF-640D67701610}"/>
              </a:ext>
            </a:extLst>
          </p:cNvPr>
          <p:cNvSpPr txBox="1"/>
          <p:nvPr/>
        </p:nvSpPr>
        <p:spPr>
          <a:xfrm>
            <a:off x="6172200" y="1504941"/>
            <a:ext cx="53895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Example #2:</a:t>
            </a:r>
          </a:p>
          <a:p>
            <a:r>
              <a:rPr lang="en-US" dirty="0"/>
              <a:t>Single aggregation grouped by two select items. 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B436637E-BDCC-43BC-B978-436F0B628D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4580523"/>
              </p:ext>
            </p:extLst>
          </p:nvPr>
        </p:nvGraphicFramePr>
        <p:xfrm>
          <a:off x="5441695" y="3695769"/>
          <a:ext cx="3010078" cy="13047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Worksheet" r:id="rId5" imgW="2408062" imgH="1043837" progId="Excel.Sheet.12">
                  <p:embed/>
                </p:oleObj>
              </mc:Choice>
              <mc:Fallback>
                <p:oleObj name="Worksheet" r:id="rId5" imgW="2408062" imgH="104383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441695" y="3695769"/>
                        <a:ext cx="3010078" cy="13047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23B750D8-1EB5-4B49-9493-56C84420DF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3662645"/>
              </p:ext>
            </p:extLst>
          </p:nvPr>
        </p:nvGraphicFramePr>
        <p:xfrm>
          <a:off x="8852949" y="3429000"/>
          <a:ext cx="3181261" cy="18383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Worksheet" r:id="rId7" imgW="2545009" imgH="1470668" progId="Excel.Sheet.12">
                  <p:embed/>
                </p:oleObj>
              </mc:Choice>
              <mc:Fallback>
                <p:oleObj name="Worksheet" r:id="rId7" imgW="2545009" imgH="147066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852949" y="3429000"/>
                        <a:ext cx="3181261" cy="18383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81326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AA72A-0FF8-4992-9DA1-D994F6A73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BY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332D4-5464-4679-AD43-572D199C4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787650"/>
            <a:ext cx="9601200" cy="4007224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F55C080-BA9B-4259-BF0C-E82A6010396F}"/>
              </a:ext>
            </a:extLst>
          </p:cNvPr>
          <p:cNvSpPr txBox="1">
            <a:spLocks/>
          </p:cNvSpPr>
          <p:nvPr/>
        </p:nvSpPr>
        <p:spPr>
          <a:xfrm>
            <a:off x="1219200" y="2308147"/>
            <a:ext cx="9601200" cy="44707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87552" lvl="2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FAE4618-C8D4-4030-8DEC-CFF9CD8B057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0088" y="2499468"/>
          <a:ext cx="3941022" cy="3300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Worksheet" r:id="rId3" imgW="3284185" imgH="2750733" progId="Excel.Sheet.12">
                  <p:embed/>
                </p:oleObj>
              </mc:Choice>
              <mc:Fallback>
                <p:oleObj name="Worksheet" r:id="rId3" imgW="3284185" imgH="2750733" progId="Excel.Sheet.12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DFAE4618-C8D4-4030-8DEC-CFF9CD8B057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00088" y="2499468"/>
                        <a:ext cx="3941022" cy="33008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5DAF93D5-6B72-46E1-89BF-640D67701610}"/>
              </a:ext>
            </a:extLst>
          </p:cNvPr>
          <p:cNvSpPr txBox="1"/>
          <p:nvPr/>
        </p:nvSpPr>
        <p:spPr>
          <a:xfrm>
            <a:off x="6172200" y="1504941"/>
            <a:ext cx="53895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Example #3:</a:t>
            </a:r>
          </a:p>
          <a:p>
            <a:r>
              <a:rPr lang="en-US" dirty="0"/>
              <a:t>Multiple aggregations. 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72AD1D6A-0EFB-4A4C-A655-2E699E8D6A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6306604"/>
              </p:ext>
            </p:extLst>
          </p:nvPr>
        </p:nvGraphicFramePr>
        <p:xfrm>
          <a:off x="5430241" y="3390392"/>
          <a:ext cx="2733631" cy="1762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Worksheet" r:id="rId5" imgW="2186905" imgH="1409692" progId="Excel.Sheet.12">
                  <p:embed/>
                </p:oleObj>
              </mc:Choice>
              <mc:Fallback>
                <p:oleObj name="Worksheet" r:id="rId5" imgW="2186905" imgH="140969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430241" y="3390392"/>
                        <a:ext cx="2733631" cy="17621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7AB6E381-CC86-4876-88AB-40FEC93E21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5970657"/>
              </p:ext>
            </p:extLst>
          </p:nvPr>
        </p:nvGraphicFramePr>
        <p:xfrm>
          <a:off x="8377724" y="3809601"/>
          <a:ext cx="3667169" cy="9236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Worksheet" r:id="rId7" imgW="2933735" imgH="738958" progId="Excel.Sheet.12">
                  <p:embed/>
                </p:oleObj>
              </mc:Choice>
              <mc:Fallback>
                <p:oleObj name="Worksheet" r:id="rId7" imgW="2933735" imgH="73895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377724" y="3809601"/>
                        <a:ext cx="3667169" cy="9236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6120A014-CD4F-428C-B648-691020C69AA9}"/>
              </a:ext>
            </a:extLst>
          </p:cNvPr>
          <p:cNvSpPr txBox="1"/>
          <p:nvPr/>
        </p:nvSpPr>
        <p:spPr>
          <a:xfrm>
            <a:off x="5587559" y="5462733"/>
            <a:ext cx="63269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If [loan_term] is data type integer, what is the data type for [avg_term]?</a:t>
            </a:r>
          </a:p>
        </p:txBody>
      </p:sp>
    </p:spTree>
    <p:extLst>
      <p:ext uri="{BB962C8B-B14F-4D97-AF65-F5344CB8AC3E}">
        <p14:creationId xmlns:p14="http://schemas.microsoft.com/office/powerpoint/2010/main" val="2380369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AA72A-0FF8-4992-9DA1-D994F6A73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0661"/>
            <a:ext cx="9601200" cy="1485900"/>
          </a:xfrm>
        </p:spPr>
        <p:txBody>
          <a:bodyPr/>
          <a:lstStyle/>
          <a:p>
            <a:r>
              <a:rPr lang="en-US" dirty="0"/>
              <a:t>GROUP BY </a:t>
            </a:r>
            <a:r>
              <a:rPr lang="en-US" sz="3600" dirty="0"/>
              <a:t>[</a:t>
            </a:r>
            <a:r>
              <a:rPr lang="en-US" sz="3600" i="1" dirty="0"/>
              <a:t>group-by-list</a:t>
            </a:r>
            <a:r>
              <a:rPr lang="en-US" sz="3600" dirty="0"/>
              <a:t>] HAVING [</a:t>
            </a:r>
            <a:r>
              <a:rPr lang="en-US" sz="3600" i="1" dirty="0"/>
              <a:t>logic</a:t>
            </a:r>
            <a:r>
              <a:rPr lang="en-US" sz="3600" dirty="0"/>
              <a:t>]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332D4-5464-4679-AD43-572D199C4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007224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F55C080-BA9B-4259-BF0C-E82A6010396F}"/>
              </a:ext>
            </a:extLst>
          </p:cNvPr>
          <p:cNvSpPr txBox="1">
            <a:spLocks/>
          </p:cNvSpPr>
          <p:nvPr/>
        </p:nvSpPr>
        <p:spPr>
          <a:xfrm>
            <a:off x="1371600" y="2387226"/>
            <a:ext cx="9601200" cy="44707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HAVING follows the GROUP BY clause.</a:t>
            </a:r>
          </a:p>
          <a:p>
            <a:r>
              <a:rPr lang="en-US" dirty="0"/>
              <a:t>It can only be used with a GROUP BY clause.</a:t>
            </a:r>
          </a:p>
          <a:p>
            <a:r>
              <a:rPr lang="en-US" dirty="0"/>
              <a:t>The WHERE clause filters </a:t>
            </a:r>
            <a:r>
              <a:rPr lang="en-US" b="1" dirty="0"/>
              <a:t>records</a:t>
            </a:r>
            <a:r>
              <a:rPr lang="en-US" dirty="0"/>
              <a:t> prior to aggregation. The HAVING clause filters </a:t>
            </a:r>
            <a:r>
              <a:rPr lang="en-US" b="1" dirty="0"/>
              <a:t>results</a:t>
            </a:r>
            <a:r>
              <a:rPr lang="en-US" dirty="0"/>
              <a:t> after aggregation.</a:t>
            </a:r>
          </a:p>
          <a:p>
            <a:r>
              <a:rPr lang="en-US" dirty="0"/>
              <a:t>The HAVING clause uses the same logic operators as the WHERE clause, but the logic is applied to aggregation functions.</a:t>
            </a:r>
          </a:p>
          <a:p>
            <a:r>
              <a:rPr lang="en-US" dirty="0"/>
              <a:t>Like the WHERE and GROUP BY clauses, you </a:t>
            </a:r>
            <a:r>
              <a:rPr lang="en-US" b="1" dirty="0"/>
              <a:t>cannot</a:t>
            </a:r>
            <a:r>
              <a:rPr lang="en-US" dirty="0"/>
              <a:t> use aliases.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538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AA72A-0FF8-4992-9DA1-D994F6A73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49573"/>
            <a:ext cx="9601200" cy="1485900"/>
          </a:xfrm>
        </p:spPr>
        <p:txBody>
          <a:bodyPr/>
          <a:lstStyle/>
          <a:p>
            <a:r>
              <a:rPr lang="en-US" dirty="0"/>
              <a:t>GROUP BY </a:t>
            </a:r>
            <a:r>
              <a:rPr lang="en-US" sz="3600" dirty="0"/>
              <a:t>[</a:t>
            </a:r>
            <a:r>
              <a:rPr lang="en-US" sz="3600" i="1" dirty="0"/>
              <a:t>group-by-list</a:t>
            </a:r>
            <a:r>
              <a:rPr lang="en-US" sz="3600" dirty="0"/>
              <a:t>] HAVING [</a:t>
            </a:r>
            <a:r>
              <a:rPr lang="en-US" sz="3600" i="1" dirty="0"/>
              <a:t>logic</a:t>
            </a:r>
            <a:r>
              <a:rPr lang="en-US" sz="3600" dirty="0"/>
              <a:t>]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332D4-5464-4679-AD43-572D199C4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007224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8C93E9E4-3DA4-478A-95DC-64D84D5A59F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3347717"/>
              </p:ext>
            </p:extLst>
          </p:nvPr>
        </p:nvGraphicFramePr>
        <p:xfrm>
          <a:off x="5840360" y="2090623"/>
          <a:ext cx="5451951" cy="32121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Worksheet" r:id="rId3" imgW="3634634" imgH="2141402" progId="Excel.Sheet.12">
                  <p:embed/>
                </p:oleObj>
              </mc:Choice>
              <mc:Fallback>
                <p:oleObj name="Worksheet" r:id="rId3" imgW="3634634" imgH="2141402" progId="Excel.Sheet.12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8C93E9E4-3DA4-478A-95DC-64D84D5A59F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40360" y="2090623"/>
                        <a:ext cx="5451951" cy="32121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1D0C2529-AA42-4B3E-A96B-06357934B5C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0571444"/>
              </p:ext>
            </p:extLst>
          </p:nvPr>
        </p:nvGraphicFramePr>
        <p:xfrm>
          <a:off x="808243" y="1930850"/>
          <a:ext cx="3941022" cy="3300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Worksheet" r:id="rId5" imgW="3284185" imgH="2750733" progId="Excel.Sheet.12">
                  <p:embed/>
                </p:oleObj>
              </mc:Choice>
              <mc:Fallback>
                <p:oleObj name="Worksheet" r:id="rId5" imgW="3284185" imgH="2750733" progId="Excel.Sheet.12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DFAE4618-C8D4-4030-8DEC-CFF9CD8B057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08243" y="1930850"/>
                        <a:ext cx="3941022" cy="33008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3AD6796E-6D9F-45E9-8548-DA1E354F620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166691"/>
              </p:ext>
            </p:extLst>
          </p:nvPr>
        </p:nvGraphicFramePr>
        <p:xfrm>
          <a:off x="8907257" y="5853253"/>
          <a:ext cx="2628900" cy="3427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Worksheet" r:id="rId7" imgW="2103120" imgH="274178" progId="Excel.Sheet.12">
                  <p:embed/>
                </p:oleObj>
              </mc:Choice>
              <mc:Fallback>
                <p:oleObj name="Worksheet" r:id="rId7" imgW="2103120" imgH="27417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907257" y="5853253"/>
                        <a:ext cx="2628900" cy="3427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8A7EA0B9-9EE2-4BB2-9D3F-F61DD383BBA1}"/>
              </a:ext>
            </a:extLst>
          </p:cNvPr>
          <p:cNvSpPr txBox="1"/>
          <p:nvPr/>
        </p:nvSpPr>
        <p:spPr>
          <a:xfrm>
            <a:off x="9146421" y="5473210"/>
            <a:ext cx="2145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Cannot use aliases!</a:t>
            </a:r>
          </a:p>
        </p:txBody>
      </p:sp>
    </p:spTree>
    <p:extLst>
      <p:ext uri="{BB962C8B-B14F-4D97-AF65-F5344CB8AC3E}">
        <p14:creationId xmlns:p14="http://schemas.microsoft.com/office/powerpoint/2010/main" val="67145100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344</TotalTime>
  <Words>499</Words>
  <Application>Microsoft Office PowerPoint</Application>
  <PresentationFormat>Widescreen</PresentationFormat>
  <Paragraphs>69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Franklin Gothic Book</vt:lpstr>
      <vt:lpstr>Crop</vt:lpstr>
      <vt:lpstr>Worksheet</vt:lpstr>
      <vt:lpstr>Microsoft Excel Worksheet</vt:lpstr>
      <vt:lpstr>Aggregation in T-SQL</vt:lpstr>
      <vt:lpstr>Aggregation Overview</vt:lpstr>
      <vt:lpstr>Types of Aggregation</vt:lpstr>
      <vt:lpstr>GROUP BY [group-by-list]</vt:lpstr>
      <vt:lpstr>GROUP BY</vt:lpstr>
      <vt:lpstr>GROUP BY</vt:lpstr>
      <vt:lpstr>GROUP BY</vt:lpstr>
      <vt:lpstr>GROUP BY [group-by-list] HAVING [logic] </vt:lpstr>
      <vt:lpstr>GROUP BY [group-by-list] HAVING [logic] </vt:lpstr>
      <vt:lpstr>GROUP BY [group-by-list] HAVING [logic]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Select statement </dc:title>
  <dc:creator>Risley, Matthew R</dc:creator>
  <cp:lastModifiedBy>Risley, Matthew R</cp:lastModifiedBy>
  <cp:revision>39</cp:revision>
  <dcterms:created xsi:type="dcterms:W3CDTF">2019-10-16T17:15:16Z</dcterms:created>
  <dcterms:modified xsi:type="dcterms:W3CDTF">2019-11-07T14:08:12Z</dcterms:modified>
</cp:coreProperties>
</file>